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1448943346" r:id="rId2"/>
    <p:sldId id="2377" r:id="rId3"/>
    <p:sldId id="278" r:id="rId4"/>
    <p:sldId id="1448943344" r:id="rId5"/>
    <p:sldId id="2471" r:id="rId6"/>
    <p:sldId id="283" r:id="rId7"/>
    <p:sldId id="279" r:id="rId8"/>
    <p:sldId id="281" r:id="rId9"/>
    <p:sldId id="282" r:id="rId10"/>
    <p:sldId id="288" r:id="rId11"/>
    <p:sldId id="285" r:id="rId12"/>
    <p:sldId id="286" r:id="rId13"/>
    <p:sldId id="287" r:id="rId14"/>
    <p:sldId id="289" r:id="rId15"/>
    <p:sldId id="290" r:id="rId16"/>
    <p:sldId id="1448943343" r:id="rId17"/>
    <p:sldId id="291" r:id="rId18"/>
    <p:sldId id="1448943342" r:id="rId19"/>
    <p:sldId id="144894334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/>
    <p:restoredTop sz="73570"/>
  </p:normalViewPr>
  <p:slideViewPr>
    <p:cSldViewPr snapToGrid="0" snapToObjects="1">
      <p:cViewPr varScale="1">
        <p:scale>
          <a:sx n="120" d="100"/>
          <a:sy n="120" d="100"/>
        </p:scale>
        <p:origin x="13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9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CCC28-3D16-854F-B564-F3CA5DBBEE5D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5F4EB-40CE-4747-9A50-3E1E222BF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7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5F4EB-40CE-4747-9A50-3E1E222BF8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81234-6111-6D44-BC74-8658AA1F98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0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jp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2" Type="http://schemas.openxmlformats.org/officeDocument/2006/relationships/image" Target="../media/image4.jpg"/><Relationship Id="rId16" Type="http://schemas.openxmlformats.org/officeDocument/2006/relationships/image" Target="../media/image19.gif"/><Relationship Id="rId20" Type="http://schemas.openxmlformats.org/officeDocument/2006/relationships/image" Target="../media/image23.jpg"/><Relationship Id="rId29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g"/><Relationship Id="rId28" Type="http://schemas.openxmlformats.org/officeDocument/2006/relationships/image" Target="../media/image31.tiff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31" Type="http://schemas.openxmlformats.org/officeDocument/2006/relationships/image" Target="../media/image3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Relationship Id="rId22" Type="http://schemas.openxmlformats.org/officeDocument/2006/relationships/image" Target="../media/image25.png"/><Relationship Id="rId27" Type="http://schemas.openxmlformats.org/officeDocument/2006/relationships/image" Target="../media/image30.jpg"/><Relationship Id="rId30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in_graphic_ppt.jpg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400" y="-1"/>
            <a:ext cx="4673600" cy="45550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267" y="1210733"/>
            <a:ext cx="3945465" cy="21082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800" b="1" i="0" cap="none" spc="0">
                <a:ln w="10160">
                  <a:noFill/>
                  <a:prstDash val="solid"/>
                </a:ln>
                <a:solidFill>
                  <a:srgbClr val="133C68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267" y="3388783"/>
            <a:ext cx="3945465" cy="920749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400" b="0" cap="none" spc="0">
                <a:ln w="10160">
                  <a:noFill/>
                  <a:prstDash val="solid"/>
                </a:ln>
                <a:solidFill>
                  <a:srgbClr val="133C68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25400" y="4504266"/>
            <a:ext cx="9186338" cy="639233"/>
          </a:xfrm>
          <a:prstGeom prst="rect">
            <a:avLst/>
          </a:prstGeom>
          <a:solidFill>
            <a:srgbClr val="1E33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lek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262140"/>
            <a:ext cx="2929467" cy="637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C18F2A-0705-9D47-8765-F0E41E76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9380"/>
            <a:ext cx="9144000" cy="5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6" y="685801"/>
            <a:ext cx="8229594" cy="3818466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buFont typeface="Arial"/>
              <a:buChar char="•"/>
              <a:defRPr sz="1400" baseline="0">
                <a:solidFill>
                  <a:srgbClr val="18548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739471"/>
            <a:ext cx="1448801" cy="3151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5467"/>
            <a:ext cx="8229600" cy="55033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3237" y="4767265"/>
            <a:ext cx="5897526" cy="273844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2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gence_ppt.jpg">
            <a:extLst>
              <a:ext uri="{FF2B5EF4-FFF2-40B4-BE49-F238E27FC236}">
                <a16:creationId xmlns:a16="http://schemas.microsoft.com/office/drawing/2014/main" id="{C454653F-2AE3-0183-20B2-6A5C8CC26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119AD-11CA-0FDE-FEFC-3C5C8404FF2D}"/>
              </a:ext>
            </a:extLst>
          </p:cNvPr>
          <p:cNvSpPr/>
          <p:nvPr userDrawn="1"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133C68"/>
              </a:solidFill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5400" y="-1"/>
            <a:ext cx="9169400" cy="45550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3700" y="696937"/>
            <a:ext cx="8331200" cy="1916545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3200" b="1" i="0" cap="none" spc="0">
                <a:ln w="10160">
                  <a:noFill/>
                  <a:prstDash val="solid"/>
                </a:ln>
                <a:solidFill>
                  <a:srgbClr val="133C68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3700" y="2751658"/>
            <a:ext cx="8331200" cy="508001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400" b="0" cap="none" spc="0">
                <a:ln w="10160">
                  <a:noFill/>
                  <a:prstDash val="solid"/>
                </a:ln>
                <a:solidFill>
                  <a:srgbClr val="133C68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5400" y="4504266"/>
            <a:ext cx="9186338" cy="639233"/>
          </a:xfrm>
          <a:prstGeom prst="rect">
            <a:avLst/>
          </a:prstGeom>
          <a:solidFill>
            <a:srgbClr val="122B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lek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7" y="3672343"/>
            <a:ext cx="2929467" cy="6371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E3D8CF-1552-EC40-A5EF-5B76AB58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9380"/>
            <a:ext cx="9144000" cy="5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ergence_ppt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467"/>
            <a:ext cx="9144000" cy="55033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8229594" cy="4081465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133C6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624013" y="4262438"/>
            <a:ext cx="5895975" cy="504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624013" y="4767266"/>
            <a:ext cx="5895975" cy="273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85799"/>
            <a:ext cx="9144000" cy="408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6" y="685801"/>
            <a:ext cx="8229594" cy="3818466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18548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halek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739471"/>
            <a:ext cx="1448801" cy="3151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35467"/>
            <a:ext cx="9144000" cy="55033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624013" y="4262438"/>
            <a:ext cx="5895975" cy="504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624013" y="4767266"/>
            <a:ext cx="5895975" cy="273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776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9144000" cy="4661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6" y="685801"/>
            <a:ext cx="8229594" cy="3818466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18548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35467"/>
            <a:ext cx="9144000" cy="55033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Shalek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739471"/>
            <a:ext cx="1448801" cy="31512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122B5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624013" y="4262438"/>
            <a:ext cx="5895975" cy="504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624013" y="4767266"/>
            <a:ext cx="5895975" cy="273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idx="1"/>
          </p:nvPr>
        </p:nvSpPr>
        <p:spPr>
          <a:xfrm>
            <a:off x="457206" y="685801"/>
            <a:ext cx="8229594" cy="3818466"/>
          </a:xfr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buFont typeface="Arial"/>
              <a:buChar char="•"/>
              <a:defRPr sz="1800" baseline="0">
                <a:solidFill>
                  <a:srgbClr val="18548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35467"/>
            <a:ext cx="9144000" cy="55033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Shalek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739471"/>
            <a:ext cx="1448801" cy="3151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624013" y="4262438"/>
            <a:ext cx="5895975" cy="504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Concluding Phrase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624013" y="4767266"/>
            <a:ext cx="5895975" cy="273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0746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-25400" y="4504266"/>
            <a:ext cx="9186338" cy="639233"/>
          </a:xfrm>
          <a:prstGeom prst="rect">
            <a:avLst/>
          </a:prstGeom>
          <a:solidFill>
            <a:srgbClr val="122B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Shalek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8" y="184076"/>
            <a:ext cx="2929467" cy="63718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1031714"/>
            <a:ext cx="2798233" cy="307256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60738" y="254000"/>
            <a:ext cx="5483225" cy="3944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5B581-2050-7443-9968-29105CDB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9380"/>
            <a:ext cx="9144000" cy="5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knowledgem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25400" y="4504266"/>
            <a:ext cx="9186338" cy="639233"/>
          </a:xfrm>
          <a:prstGeom prst="rect">
            <a:avLst/>
          </a:prstGeom>
          <a:solidFill>
            <a:srgbClr val="122B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Shalek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8" y="184076"/>
            <a:ext cx="2929467" cy="63718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60738" y="254000"/>
            <a:ext cx="5483225" cy="3944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00038" y="1041400"/>
            <a:ext cx="2867025" cy="3157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Lab photo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D7E31-7BBE-DD4A-8BE3-09C29204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9380"/>
            <a:ext cx="9144000" cy="5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5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cknowledgement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emergence_ppt.jp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0" y="4504266"/>
            <a:ext cx="9160938" cy="639233"/>
          </a:xfrm>
          <a:prstGeom prst="rect">
            <a:avLst/>
          </a:prstGeom>
          <a:solidFill>
            <a:srgbClr val="122B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534" y="220133"/>
            <a:ext cx="833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baseline="0" dirty="0">
                <a:solidFill>
                  <a:srgbClr val="133C68"/>
                </a:solidFill>
                <a:latin typeface="Arial"/>
                <a:cs typeface="Arial"/>
              </a:rPr>
              <a:t>Acknowledgements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14884" y="684743"/>
            <a:ext cx="2717790" cy="366712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33C6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51210" y="684743"/>
            <a:ext cx="2717790" cy="366712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33C6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25A09-590C-4B4D-8EE6-E765140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38" y="2822891"/>
            <a:ext cx="1109736" cy="220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9CA2D-EF62-1D40-8209-1E929742B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30" b="35722"/>
          <a:stretch/>
        </p:blipFill>
        <p:spPr>
          <a:xfrm>
            <a:off x="6120091" y="2523186"/>
            <a:ext cx="1015436" cy="267551"/>
          </a:xfrm>
          <a:prstGeom prst="rect">
            <a:avLst/>
          </a:prstGeom>
        </p:spPr>
      </p:pic>
      <p:pic>
        <p:nvPicPr>
          <p:cNvPr id="19" name="Picture 18" descr="imes mit.jpeg">
            <a:extLst>
              <a:ext uri="{FF2B5EF4-FFF2-40B4-BE49-F238E27FC236}">
                <a16:creationId xmlns:a16="http://schemas.microsoft.com/office/drawing/2014/main" id="{F2E1F59B-D0C3-C340-9FAF-D48BD976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72" y="2352902"/>
            <a:ext cx="984968" cy="451696"/>
          </a:xfrm>
          <a:prstGeom prst="rect">
            <a:avLst/>
          </a:prstGeom>
        </p:spPr>
      </p:pic>
      <p:pic>
        <p:nvPicPr>
          <p:cNvPr id="20" name="Picture 19" descr="Beckman_logo.jpg">
            <a:extLst>
              <a:ext uri="{FF2B5EF4-FFF2-40B4-BE49-F238E27FC236}">
                <a16:creationId xmlns:a16="http://schemas.microsoft.com/office/drawing/2014/main" id="{E40E314A-D33C-764A-BBC7-ABAF00990E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 b="30231"/>
          <a:stretch/>
        </p:blipFill>
        <p:spPr>
          <a:xfrm>
            <a:off x="7977459" y="728033"/>
            <a:ext cx="874312" cy="411197"/>
          </a:xfrm>
          <a:prstGeom prst="rect">
            <a:avLst/>
          </a:prstGeom>
        </p:spPr>
      </p:pic>
      <p:pic>
        <p:nvPicPr>
          <p:cNvPr id="21" name="Picture 20" descr="1414646889_2000px-BillMelindaGatesFoundation.svg.png">
            <a:extLst>
              <a:ext uri="{FF2B5EF4-FFF2-40B4-BE49-F238E27FC236}">
                <a16:creationId xmlns:a16="http://schemas.microsoft.com/office/drawing/2014/main" id="{DCFBDA63-98A7-1A46-9A37-25351E992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90" y="2968415"/>
            <a:ext cx="505218" cy="505218"/>
          </a:xfrm>
          <a:prstGeom prst="rect">
            <a:avLst/>
          </a:prstGeom>
        </p:spPr>
      </p:pic>
      <p:pic>
        <p:nvPicPr>
          <p:cNvPr id="22" name="Picture 21" descr="broad.png">
            <a:extLst>
              <a:ext uri="{FF2B5EF4-FFF2-40B4-BE49-F238E27FC236}">
                <a16:creationId xmlns:a16="http://schemas.microsoft.com/office/drawing/2014/main" id="{E4961CE2-0C55-4340-8CBE-847528B58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91" y="3131421"/>
            <a:ext cx="1123673" cy="284060"/>
          </a:xfrm>
          <a:prstGeom prst="rect">
            <a:avLst/>
          </a:prstGeom>
        </p:spPr>
      </p:pic>
      <p:pic>
        <p:nvPicPr>
          <p:cNvPr id="23" name="Picture 22" descr="Dana-Farber_Cancer_Institute_logo.svg.png">
            <a:extLst>
              <a:ext uri="{FF2B5EF4-FFF2-40B4-BE49-F238E27FC236}">
                <a16:creationId xmlns:a16="http://schemas.microsoft.com/office/drawing/2014/main" id="{63B92992-E173-4042-B7E1-F149F168C2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77" y="2869312"/>
            <a:ext cx="897754" cy="1613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4" name="Picture 23" descr="HRHR NIA final graphic.jpg">
            <a:extLst>
              <a:ext uri="{FF2B5EF4-FFF2-40B4-BE49-F238E27FC236}">
                <a16:creationId xmlns:a16="http://schemas.microsoft.com/office/drawing/2014/main" id="{1055BE1B-1A23-2E46-9E0F-FB7BF9924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21" y="715657"/>
            <a:ext cx="594038" cy="742548"/>
          </a:xfrm>
          <a:prstGeom prst="rect">
            <a:avLst/>
          </a:prstGeom>
        </p:spPr>
      </p:pic>
      <p:pic>
        <p:nvPicPr>
          <p:cNvPr id="25" name="Picture 24" descr="KCO.png">
            <a:extLst>
              <a:ext uri="{FF2B5EF4-FFF2-40B4-BE49-F238E27FC236}">
                <a16:creationId xmlns:a16="http://schemas.microsoft.com/office/drawing/2014/main" id="{B3350FD8-5C77-DE48-B673-27DB320FCC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8" y="3463118"/>
            <a:ext cx="1167006" cy="466802"/>
          </a:xfrm>
          <a:prstGeom prst="rect">
            <a:avLst/>
          </a:prstGeom>
        </p:spPr>
      </p:pic>
      <p:pic>
        <p:nvPicPr>
          <p:cNvPr id="26" name="Picture 25" descr="misti.jpeg">
            <a:extLst>
              <a:ext uri="{FF2B5EF4-FFF2-40B4-BE49-F238E27FC236}">
                <a16:creationId xmlns:a16="http://schemas.microsoft.com/office/drawing/2014/main" id="{913B024D-8C44-FF45-935A-25476D32C7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26" y="3476479"/>
            <a:ext cx="467530" cy="467530"/>
          </a:xfrm>
          <a:prstGeom prst="rect">
            <a:avLst/>
          </a:prstGeom>
        </p:spPr>
      </p:pic>
      <p:pic>
        <p:nvPicPr>
          <p:cNvPr id="27" name="Picture 26" descr="mit 2.png">
            <a:extLst>
              <a:ext uri="{FF2B5EF4-FFF2-40B4-BE49-F238E27FC236}">
                <a16:creationId xmlns:a16="http://schemas.microsoft.com/office/drawing/2014/main" id="{A73FF52C-80D5-D448-A910-AF3109F32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78" y="1446944"/>
            <a:ext cx="440148" cy="440148"/>
          </a:xfrm>
          <a:prstGeom prst="rect">
            <a:avLst/>
          </a:prstGeom>
        </p:spPr>
      </p:pic>
      <p:pic>
        <p:nvPicPr>
          <p:cNvPr id="28" name="Picture 27" descr="MIT-Lincoln-Lab-20121.jpg">
            <a:extLst>
              <a:ext uri="{FF2B5EF4-FFF2-40B4-BE49-F238E27FC236}">
                <a16:creationId xmlns:a16="http://schemas.microsoft.com/office/drawing/2014/main" id="{5CE675AF-3A56-1B4A-98BF-85392DAA06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37" y="3963416"/>
            <a:ext cx="359687" cy="348177"/>
          </a:xfrm>
          <a:prstGeom prst="rect">
            <a:avLst/>
          </a:prstGeom>
        </p:spPr>
      </p:pic>
      <p:pic>
        <p:nvPicPr>
          <p:cNvPr id="29" name="Picture 28" descr="NIH.jpeg">
            <a:extLst>
              <a:ext uri="{FF2B5EF4-FFF2-40B4-BE49-F238E27FC236}">
                <a16:creationId xmlns:a16="http://schemas.microsoft.com/office/drawing/2014/main" id="{99E9848C-CC8A-6148-BE67-1E48B2F86F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45" y="1463321"/>
            <a:ext cx="406416" cy="406416"/>
          </a:xfrm>
          <a:prstGeom prst="rect">
            <a:avLst/>
          </a:prstGeom>
        </p:spPr>
      </p:pic>
      <p:pic>
        <p:nvPicPr>
          <p:cNvPr id="30" name="Picture 29" descr="Searle.gif">
            <a:extLst>
              <a:ext uri="{FF2B5EF4-FFF2-40B4-BE49-F238E27FC236}">
                <a16:creationId xmlns:a16="http://schemas.microsoft.com/office/drawing/2014/main" id="{87A298AB-EAF1-D544-B510-12289A7ED3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73" y="707570"/>
            <a:ext cx="1111492" cy="327890"/>
          </a:xfrm>
          <a:prstGeom prst="rect">
            <a:avLst/>
          </a:prstGeom>
        </p:spPr>
      </p:pic>
      <p:pic>
        <p:nvPicPr>
          <p:cNvPr id="31" name="Picture 30" descr="nigms.jpeg">
            <a:extLst>
              <a:ext uri="{FF2B5EF4-FFF2-40B4-BE49-F238E27FC236}">
                <a16:creationId xmlns:a16="http://schemas.microsoft.com/office/drawing/2014/main" id="{E64D21F4-4111-FD44-9026-7A137309BE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 b="5451"/>
          <a:stretch/>
        </p:blipFill>
        <p:spPr>
          <a:xfrm>
            <a:off x="8306588" y="1490788"/>
            <a:ext cx="395759" cy="535091"/>
          </a:xfrm>
          <a:prstGeom prst="rect">
            <a:avLst/>
          </a:prstGeom>
        </p:spPr>
      </p:pic>
      <p:pic>
        <p:nvPicPr>
          <p:cNvPr id="32" name="Picture 31" descr="US-NIH-NIAID-Logo.pdf">
            <a:extLst>
              <a:ext uri="{FF2B5EF4-FFF2-40B4-BE49-F238E27FC236}">
                <a16:creationId xmlns:a16="http://schemas.microsoft.com/office/drawing/2014/main" id="{4F5778FD-BC07-FD49-AF18-1A556D9F43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72" y="1686696"/>
            <a:ext cx="1003255" cy="345565"/>
          </a:xfrm>
          <a:prstGeom prst="rect">
            <a:avLst/>
          </a:prstGeom>
        </p:spPr>
      </p:pic>
      <p:pic>
        <p:nvPicPr>
          <p:cNvPr id="33" name="Picture 32" descr="Ragon_logo_920.jpg">
            <a:extLst>
              <a:ext uri="{FF2B5EF4-FFF2-40B4-BE49-F238E27FC236}">
                <a16:creationId xmlns:a16="http://schemas.microsoft.com/office/drawing/2014/main" id="{E07ADD43-906D-C341-BE57-57E9C05A1E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43" y="1016862"/>
            <a:ext cx="1154342" cy="299878"/>
          </a:xfrm>
          <a:prstGeom prst="rect">
            <a:avLst/>
          </a:prstGeom>
        </p:spPr>
      </p:pic>
      <p:pic>
        <p:nvPicPr>
          <p:cNvPr id="34" name="Picture 33" descr="mbit_color_horizontal_90h.jpg">
            <a:extLst>
              <a:ext uri="{FF2B5EF4-FFF2-40B4-BE49-F238E27FC236}">
                <a16:creationId xmlns:a16="http://schemas.microsoft.com/office/drawing/2014/main" id="{10CBE444-22E6-FE48-AB5F-BF7FAB34E1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82" y="3546112"/>
            <a:ext cx="945877" cy="362251"/>
          </a:xfrm>
          <a:prstGeom prst="rect">
            <a:avLst/>
          </a:prstGeom>
        </p:spPr>
      </p:pic>
      <p:pic>
        <p:nvPicPr>
          <p:cNvPr id="35" name="Picture 34" descr="mit chem.jpg">
            <a:extLst>
              <a:ext uri="{FF2B5EF4-FFF2-40B4-BE49-F238E27FC236}">
                <a16:creationId xmlns:a16="http://schemas.microsoft.com/office/drawing/2014/main" id="{092A8FA5-63EA-D545-A539-B2CB5E3EDF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70" y="2254255"/>
            <a:ext cx="830252" cy="232643"/>
          </a:xfrm>
          <a:prstGeom prst="rect">
            <a:avLst/>
          </a:prstGeom>
        </p:spPr>
      </p:pic>
      <p:pic>
        <p:nvPicPr>
          <p:cNvPr id="37" name="Picture 36" descr="Broadignite.png">
            <a:extLst>
              <a:ext uri="{FF2B5EF4-FFF2-40B4-BE49-F238E27FC236}">
                <a16:creationId xmlns:a16="http://schemas.microsoft.com/office/drawing/2014/main" id="{513729A5-C092-9146-831D-55F0281D57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69" y="3979528"/>
            <a:ext cx="1374031" cy="330564"/>
          </a:xfrm>
          <a:prstGeom prst="rect">
            <a:avLst/>
          </a:prstGeom>
        </p:spPr>
      </p:pic>
      <p:pic>
        <p:nvPicPr>
          <p:cNvPr id="38" name="Picture 37" descr="small bridge-art-blue.jpg">
            <a:extLst>
              <a:ext uri="{FF2B5EF4-FFF2-40B4-BE49-F238E27FC236}">
                <a16:creationId xmlns:a16="http://schemas.microsoft.com/office/drawing/2014/main" id="{C897A524-54F9-DF43-A078-E8F81AE497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02" y="2606950"/>
            <a:ext cx="474446" cy="2692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E3398E9-BDC8-2948-8560-58FBAD11D2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91" y="2134367"/>
            <a:ext cx="1038033" cy="3469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912F5F-02F6-C443-AE61-EAF02CE1B27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16646"/>
          <a:stretch/>
        </p:blipFill>
        <p:spPr>
          <a:xfrm>
            <a:off x="7284893" y="3124038"/>
            <a:ext cx="917865" cy="339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0633C9-016E-634A-B8A5-FF2DED41649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72" y="1325100"/>
            <a:ext cx="1111013" cy="317749"/>
          </a:xfrm>
          <a:prstGeom prst="rect">
            <a:avLst/>
          </a:prstGeom>
        </p:spPr>
      </p:pic>
      <p:pic>
        <p:nvPicPr>
          <p:cNvPr id="42" name="Picture 41" descr="cfar.jpg">
            <a:extLst>
              <a:ext uri="{FF2B5EF4-FFF2-40B4-BE49-F238E27FC236}">
                <a16:creationId xmlns:a16="http://schemas.microsoft.com/office/drawing/2014/main" id="{C6E25EC5-7869-A649-9C5D-4A3A815D8B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72" y="3996381"/>
            <a:ext cx="666165" cy="312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D7B69-D80E-AB47-AB90-BFABAF988AD4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8171" r="17452"/>
          <a:stretch/>
        </p:blipFill>
        <p:spPr>
          <a:xfrm>
            <a:off x="8296737" y="2102079"/>
            <a:ext cx="415463" cy="428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ADA8B7-D108-7F47-A360-186BF264466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64232" y="1186855"/>
            <a:ext cx="672808" cy="1944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62DBA36-37E4-ED40-ADF1-DD466D4B199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4549380"/>
            <a:ext cx="9144000" cy="562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885F8F-B168-7F4F-BEFB-05C0910031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295879" y="1873600"/>
            <a:ext cx="806814" cy="3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8" r:id="rId5"/>
    <p:sldLayoutId id="2147483655" r:id="rId6"/>
    <p:sldLayoutId id="2147483651" r:id="rId7"/>
    <p:sldLayoutId id="2147483656" r:id="rId8"/>
    <p:sldLayoutId id="2147483657" r:id="rId9"/>
    <p:sldLayoutId id="2147483659" r:id="rId10"/>
    <p:sldLayoutId id="2147483660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600" b="1" i="0" kern="1200">
          <a:solidFill>
            <a:srgbClr val="133C68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33C6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33C6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133C6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133C6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133C6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su0W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9079A6-53AB-7B63-37CD-016B70B8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1392" y="4396825"/>
            <a:ext cx="2019919" cy="6254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24-28, 2024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Bangkok,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66" y="1158053"/>
            <a:ext cx="8229600" cy="16250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228850" algn="ctr"/>
                <a:tab pos="4457700" algn="r"/>
              </a:tabLst>
            </a:pPr>
            <a:r>
              <a:rPr lang="en-US" sz="15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2024 HCA Single-Cell Omics in-person Computational and Experimental Design Workshop</a:t>
            </a:r>
            <a:br>
              <a:rPr lang="en-US" sz="15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15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27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27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Single-cell </a:t>
            </a:r>
            <a:r>
              <a:rPr lang="en-US" sz="2700" kern="10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multiomics </a:t>
            </a:r>
            <a:r>
              <a:rPr lang="en-US" sz="27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(</a:t>
            </a:r>
            <a:r>
              <a:rPr lang="en-US" sz="2700" kern="100" dirty="0" err="1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scRNA</a:t>
            </a:r>
            <a:r>
              <a:rPr lang="en-US" sz="27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+ </a:t>
            </a:r>
            <a:r>
              <a:rPr lang="en-US" sz="2700" kern="100" dirty="0" err="1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scATAC</a:t>
            </a:r>
            <a:r>
              <a:rPr lang="en-US" sz="2700" kern="100" dirty="0">
                <a:solidFill>
                  <a:srgbClr val="020056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4504267"/>
            <a:ext cx="1750595" cy="550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C7554-0BDF-18B2-B585-C88AD9CA1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67" y="3354643"/>
            <a:ext cx="2843021" cy="704009"/>
          </a:xfrm>
          <a:prstGeom prst="rect">
            <a:avLst/>
          </a:prstGeom>
        </p:spPr>
      </p:pic>
      <p:pic>
        <p:nvPicPr>
          <p:cNvPr id="11" name="Picture 10" descr="A logo for human cell atlas&#10;&#10;Description automatically generated">
            <a:extLst>
              <a:ext uri="{FF2B5EF4-FFF2-40B4-BE49-F238E27FC236}">
                <a16:creationId xmlns:a16="http://schemas.microsoft.com/office/drawing/2014/main" id="{B0E3CD04-B8C7-765E-DDE5-9FC0582B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74" y="2816992"/>
            <a:ext cx="2302586" cy="17781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8394F4-DBE3-9D11-4B76-D11A59A3A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34525"/>
          <a:stretch/>
        </p:blipFill>
        <p:spPr bwMode="auto">
          <a:xfrm>
            <a:off x="3098915" y="3175000"/>
            <a:ext cx="353237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D756-F283-8B3F-3EC2-EE2DA109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</a:t>
            </a:r>
            <a:r>
              <a:rPr lang="en-US" dirty="0" err="1"/>
              <a:t>scATAC</a:t>
            </a:r>
            <a:r>
              <a:rPr lang="en-US" dirty="0"/>
              <a:t>-seq data?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922E-0D94-CBB5-671F-66FD4EC2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3911598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question: how to interpret arbitrary genomic regions?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8E51-C6F3-450C-333D-878DA05F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03496-BF90-3388-E388-D3433E5014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340AF-49BF-1F0A-829F-684E0E07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1864231"/>
            <a:ext cx="3911599" cy="172460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1A5BC2-D5CE-6439-FD48-0C4D6FF2C2B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D756-F283-8B3F-3EC2-EE2DA109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</a:t>
            </a:r>
            <a:r>
              <a:rPr lang="en-US" dirty="0" err="1"/>
              <a:t>scATAC</a:t>
            </a:r>
            <a:r>
              <a:rPr lang="en-US" dirty="0"/>
              <a:t>-seq data?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922E-0D94-CBB5-671F-66FD4EC2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3911598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question: how to interpret arbitrary genomic regions?</a:t>
            </a:r>
          </a:p>
          <a:p>
            <a:r>
              <a:rPr lang="en-US" dirty="0"/>
              <a:t>Assign peaks to closest genes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8E51-C6F3-450C-333D-878DA05F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03496-BF90-3388-E388-D3433E5014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AD8EE-E170-7454-4FA4-B7D698279D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Satpathy</a:t>
            </a:r>
            <a:r>
              <a:rPr lang="en-US" dirty="0"/>
              <a:t>*, Granja*, et al. </a:t>
            </a:r>
            <a:r>
              <a:rPr lang="en-US" i="1" dirty="0"/>
              <a:t>Nature Biotechnology</a:t>
            </a:r>
            <a:r>
              <a:rPr lang="en-US" dirty="0"/>
              <a:t>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DAF7B-AF37-15F4-6B1F-8A3F4768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681251"/>
            <a:ext cx="4216400" cy="18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7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D756-F283-8B3F-3EC2-EE2DA109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</a:t>
            </a:r>
            <a:r>
              <a:rPr lang="en-US" dirty="0" err="1"/>
              <a:t>scATAC</a:t>
            </a:r>
            <a:r>
              <a:rPr lang="en-US" dirty="0"/>
              <a:t>-seq data?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922E-0D94-CBB5-671F-66FD4EC2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3911598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question: how to interpret arbitrary genomic regions?</a:t>
            </a:r>
          </a:p>
          <a:p>
            <a:r>
              <a:rPr lang="en-US" dirty="0"/>
              <a:t>Assign peaks to closest genes</a:t>
            </a:r>
          </a:p>
          <a:p>
            <a:r>
              <a:rPr lang="en-US" dirty="0"/>
              <a:t>Sum chromatin accessibility in regions “linked” to a gene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8E51-C6F3-450C-333D-878DA05F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03496-BF90-3388-E388-D3433E5014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AD8EE-E170-7454-4FA4-B7D698279D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Satpathy</a:t>
            </a:r>
            <a:r>
              <a:rPr lang="en-US" dirty="0"/>
              <a:t>*, Granja*, et al. </a:t>
            </a:r>
            <a:r>
              <a:rPr lang="en-US" i="1" dirty="0"/>
              <a:t>Nature Biotechnology</a:t>
            </a:r>
            <a:r>
              <a:rPr lang="en-US" dirty="0"/>
              <a:t>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7F2E3-DF86-17A1-2C1B-9C62E12F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47" y="1309158"/>
            <a:ext cx="4270853" cy="252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D756-F283-8B3F-3EC2-EE2DA109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</a:t>
            </a:r>
            <a:r>
              <a:rPr lang="en-US" dirty="0" err="1"/>
              <a:t>scATAC</a:t>
            </a:r>
            <a:r>
              <a:rPr lang="en-US" dirty="0"/>
              <a:t>-seq data?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922E-0D94-CBB5-671F-66FD4EC2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3911598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question: how to interpret arbitrary genomic regions?</a:t>
            </a:r>
          </a:p>
          <a:p>
            <a:r>
              <a:rPr lang="en-US" dirty="0"/>
              <a:t>Assign peaks to closest genes</a:t>
            </a:r>
          </a:p>
          <a:p>
            <a:r>
              <a:rPr lang="en-US" dirty="0"/>
              <a:t>Sum chromatin accessibility in regions “linked” to a gene</a:t>
            </a:r>
          </a:p>
          <a:p>
            <a:r>
              <a:rPr lang="en-US" dirty="0"/>
              <a:t>Look for transcription factors that bind to motifs within each region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8E51-C6F3-450C-333D-878DA05F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03496-BF90-3388-E388-D3433E5014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AD8EE-E170-7454-4FA4-B7D698279D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Satpathy</a:t>
            </a:r>
            <a:r>
              <a:rPr lang="en-US" dirty="0"/>
              <a:t>*, Granja*, et al. </a:t>
            </a:r>
            <a:r>
              <a:rPr lang="en-US" i="1" dirty="0"/>
              <a:t>Nature Biotechnology</a:t>
            </a:r>
            <a:r>
              <a:rPr lang="en-US" dirty="0"/>
              <a:t>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A6E60-FA59-4734-72D2-16A01E49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5" y="712691"/>
            <a:ext cx="3850362" cy="284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5AB30-B1CD-BB47-70BC-94900B7F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35" y="3449541"/>
            <a:ext cx="3804390" cy="13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C5DA-ACA0-3DCF-EB80-11B4E13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uniquely unlocked by having scRNA and </a:t>
            </a:r>
            <a:r>
              <a:rPr lang="en-US" dirty="0" err="1"/>
              <a:t>scATAC</a:t>
            </a:r>
            <a:r>
              <a:rPr lang="en-US" dirty="0"/>
              <a:t>-seq?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3F2D3-1D35-AA53-7F25-E0A964DB1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114797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Modeling of gene regulatory relationships!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 expression as a function of…</a:t>
            </a:r>
          </a:p>
          <a:p>
            <a:r>
              <a:rPr lang="en-US" dirty="0"/>
              <a:t>Chromatin accessibility at distal chromatin peaks</a:t>
            </a:r>
          </a:p>
          <a:p>
            <a:r>
              <a:rPr lang="en-US" dirty="0"/>
              <a:t>Other covariates</a:t>
            </a:r>
            <a:r>
              <a:rPr lang="en-US" dirty="0">
                <a:sym typeface="Wingdings" pitchFamily="2" charset="2"/>
              </a:rPr>
              <a:t> (e.g., batches, quality metrics, etc.)</a:t>
            </a:r>
          </a:p>
          <a:p>
            <a:r>
              <a:rPr lang="en-US" dirty="0">
                <a:sym typeface="Wingdings" pitchFamily="2" charset="2"/>
              </a:rPr>
              <a:t>Transcription factor expression or binding within chromatin peaks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B09-E04D-40CE-028D-B97B201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49A8E3-459B-A098-2335-39F05D09CC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FF718-8DD5-1D75-9A10-93FCBCB682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Sakaue</a:t>
            </a:r>
            <a:r>
              <a:rPr lang="en-US" dirty="0"/>
              <a:t> et al., </a:t>
            </a:r>
            <a:r>
              <a:rPr lang="en-US" i="1" dirty="0"/>
              <a:t>Nature Genetics</a:t>
            </a:r>
            <a:r>
              <a:rPr lang="en-US" dirty="0"/>
              <a:t> (2024)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06F00-1D8C-4A68-68C6-4483C163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49" y="1378215"/>
            <a:ext cx="3920541" cy="26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C5DA-ACA0-3DCF-EB80-11B4E13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uniquely unlocked by having scRNA and </a:t>
            </a:r>
            <a:r>
              <a:rPr lang="en-US" dirty="0" err="1"/>
              <a:t>scATAC</a:t>
            </a:r>
            <a:r>
              <a:rPr lang="en-US" dirty="0"/>
              <a:t>-seq?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3F2D3-1D35-AA53-7F25-E0A964DB1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114797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Modeling of gene regulatory relationships!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examples of single-cell multi-omic analyses?</a:t>
            </a:r>
          </a:p>
          <a:p>
            <a:r>
              <a:rPr lang="en-US" dirty="0"/>
              <a:t>Hypothesis prioritization for causal variants in GWAS or </a:t>
            </a:r>
            <a:r>
              <a:rPr lang="en-US" dirty="0" err="1"/>
              <a:t>eQTL</a:t>
            </a:r>
            <a:r>
              <a:rPr lang="en-US" dirty="0"/>
              <a:t> studies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B09-E04D-40CE-028D-B97B201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49A8E3-459B-A098-2335-39F05D09CC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FF718-8DD5-1D75-9A10-93FCBCB682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Sakaue</a:t>
            </a:r>
            <a:r>
              <a:rPr lang="en-US" dirty="0"/>
              <a:t> et al., </a:t>
            </a:r>
            <a:r>
              <a:rPr lang="en-US" i="1" dirty="0"/>
              <a:t>Nature Genetics</a:t>
            </a:r>
            <a:r>
              <a:rPr lang="en-US" dirty="0"/>
              <a:t> (2024)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B43D5-D435-DA97-852D-5C4B80F1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18" y="1506141"/>
            <a:ext cx="3901482" cy="24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C5DA-ACA0-3DCF-EB80-11B4E13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uniquely unlocked by having scRNA and </a:t>
            </a:r>
            <a:r>
              <a:rPr lang="en-US" dirty="0" err="1"/>
              <a:t>scATAC</a:t>
            </a:r>
            <a:r>
              <a:rPr lang="en-US" dirty="0"/>
              <a:t>-seq?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3F2D3-1D35-AA53-7F25-E0A964DB1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114797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Modeling of gene regulatory relationships!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examples of single-cell multi-omic analyses?</a:t>
            </a:r>
          </a:p>
          <a:p>
            <a:r>
              <a:rPr lang="en-US" dirty="0"/>
              <a:t>Hypothesis prioritization for causal variants in GWAS or </a:t>
            </a:r>
            <a:r>
              <a:rPr lang="en-US" dirty="0" err="1"/>
              <a:t>eQTL</a:t>
            </a:r>
            <a:r>
              <a:rPr lang="en-US" dirty="0"/>
              <a:t> studies</a:t>
            </a:r>
          </a:p>
          <a:p>
            <a:r>
              <a:rPr lang="en-US" dirty="0"/>
              <a:t>Epigenetic priming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B09-E04D-40CE-028D-B97B201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49A8E3-459B-A098-2335-39F05D09CC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FF718-8DD5-1D75-9A10-93FCBCB682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Ma et al., </a:t>
            </a:r>
            <a:r>
              <a:rPr lang="en-US" i="1" dirty="0"/>
              <a:t>Cell</a:t>
            </a:r>
            <a:r>
              <a:rPr lang="en-US" dirty="0"/>
              <a:t> (2020)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1922F-CE5F-864B-BBF7-B05E7919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49" y="1030219"/>
            <a:ext cx="2870203" cy="1868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CDD8C-077D-A6DD-EEFF-3C3527D7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03" y="2898743"/>
            <a:ext cx="4355497" cy="14328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3D50AF-8915-BBF1-ABA1-46F29B9AF878}"/>
              </a:ext>
            </a:extLst>
          </p:cNvPr>
          <p:cNvSpPr/>
          <p:nvPr/>
        </p:nvSpPr>
        <p:spPr>
          <a:xfrm>
            <a:off x="4572000" y="2898740"/>
            <a:ext cx="1463040" cy="143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AAFA5-7852-A070-D748-C13CE5C05708}"/>
              </a:ext>
            </a:extLst>
          </p:cNvPr>
          <p:cNvSpPr/>
          <p:nvPr/>
        </p:nvSpPr>
        <p:spPr>
          <a:xfrm>
            <a:off x="6035040" y="2898737"/>
            <a:ext cx="1463040" cy="143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0C93E7-777C-ECC9-87B4-00F45418674B}"/>
              </a:ext>
            </a:extLst>
          </p:cNvPr>
          <p:cNvSpPr/>
          <p:nvPr/>
        </p:nvSpPr>
        <p:spPr>
          <a:xfrm>
            <a:off x="7535228" y="2898736"/>
            <a:ext cx="1463040" cy="143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C5DA-ACA0-3DCF-EB80-11B4E13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uniquely unlocked by having scRNA and </a:t>
            </a:r>
            <a:r>
              <a:rPr lang="en-US" dirty="0" err="1"/>
              <a:t>scATAC</a:t>
            </a:r>
            <a:r>
              <a:rPr lang="en-US" dirty="0"/>
              <a:t>-seq?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3F2D3-1D35-AA53-7F25-E0A964DB1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114797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Modeling of gene regulatory relationships!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examples of single-cell multi-omic analyses?</a:t>
            </a:r>
          </a:p>
          <a:p>
            <a:r>
              <a:rPr lang="en-US" dirty="0"/>
              <a:t>Hypothesis prioritization for causal variants in GWAS or </a:t>
            </a:r>
            <a:r>
              <a:rPr lang="en-US" dirty="0" err="1"/>
              <a:t>eQTL</a:t>
            </a:r>
            <a:r>
              <a:rPr lang="en-US" dirty="0"/>
              <a:t> studies</a:t>
            </a:r>
          </a:p>
          <a:p>
            <a:r>
              <a:rPr lang="en-US" dirty="0"/>
              <a:t>Epigenetic priming</a:t>
            </a:r>
          </a:p>
          <a:p>
            <a:r>
              <a:rPr lang="en-US" dirty="0"/>
              <a:t>Inference of transcription factors driving wide-ranging gene programs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B09-E04D-40CE-028D-B97B201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49A8E3-459B-A098-2335-39F05D09CC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FF718-8DD5-1D75-9A10-93FCBCB682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Tzouanas*, Sherman*, Shay*, et al., </a:t>
            </a:r>
            <a:r>
              <a:rPr lang="en-US" i="1" dirty="0"/>
              <a:t>bioRxiv</a:t>
            </a:r>
            <a:r>
              <a:rPr lang="en-US" dirty="0"/>
              <a:t> (2023)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6A5E6A-1B4B-917E-1E8B-E67A9D1E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72" y="1018382"/>
            <a:ext cx="310389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57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48E6-A721-9813-786E-57D251E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and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D0BBB-D521-F8AE-41F7-BECBF546A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possible combinations of methods and protocols; dream big about what pieces of information make sense for your project!*</a:t>
            </a:r>
          </a:p>
          <a:p>
            <a:r>
              <a:rPr lang="en-US" sz="1600" dirty="0"/>
              <a:t>*subject to constraints on protocol development, sample/resource feasibility,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 principles:</a:t>
            </a:r>
          </a:p>
          <a:p>
            <a:r>
              <a:rPr lang="en-US" sz="1600" dirty="0" err="1"/>
              <a:t>scATAC</a:t>
            </a:r>
            <a:r>
              <a:rPr lang="en-US" sz="1600" dirty="0"/>
              <a:t>-seq measures chromatin accessibility throughout the genome</a:t>
            </a:r>
          </a:p>
          <a:p>
            <a:r>
              <a:rPr lang="en-US" sz="1600" dirty="0"/>
              <a:t>Key challenge: interpreting genomic regions as useful pieces of information</a:t>
            </a:r>
          </a:p>
          <a:p>
            <a:r>
              <a:rPr lang="en-US" sz="1600" dirty="0"/>
              <a:t>Combined </a:t>
            </a:r>
            <a:r>
              <a:rPr lang="en-US" sz="1600" dirty="0" err="1"/>
              <a:t>scATAC</a:t>
            </a:r>
            <a:r>
              <a:rPr lang="en-US" sz="1600" dirty="0"/>
              <a:t> and scRNA enable a wide variety of gene regulatory analyses – active area of methods development and advances in best practices!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9F16E-1F65-8636-906B-60C0D4C4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9D1E5-04CC-F564-3CC0-E5FE11F56B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5FC3A-4595-A1FA-59D3-F53D20F900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6164-74FB-810F-8F5E-45B8129B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for wait steps during hands-on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CD965-3CF0-3CD5-B174-C8D197DF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of the steps in the computational hands-on demonstration take a while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During those wait steps, feel free to read some of the papers discussed today!</a:t>
            </a:r>
          </a:p>
          <a:p>
            <a:r>
              <a:rPr lang="en-US" dirty="0"/>
              <a:t>Google Drive link: </a:t>
            </a:r>
            <a:r>
              <a:rPr lang="en-US" dirty="0">
                <a:hlinkClick r:id="rId2"/>
              </a:rPr>
              <a:t>https://shorturl.at/su0Wn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1924D-25D1-19D9-46E8-FF7E3610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1BEC1B-D6B3-16E4-812C-80EDA9EB2C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93BB9-7EB5-8413-7B8F-A743F2F068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24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51826"/>
              </p:ext>
            </p:extLst>
          </p:nvPr>
        </p:nvGraphicFramePr>
        <p:xfrm>
          <a:off x="551622" y="924338"/>
          <a:ext cx="7963728" cy="32948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15782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3473973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3473973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549137"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Beginner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Advanced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5491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Preprocessing/QC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integration/cell type annotation/DE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5491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Clustering/DE/data integration/cell type annotation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multi-omics/DA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5491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TCR/BCR/CITE-Seq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5491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Trajectory inference/cell-cell communication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5491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project/presentation</a:t>
                      </a:r>
                    </a:p>
                  </a:txBody>
                  <a:tcPr marL="21431" marR="21431" marT="14288" marB="1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3C33F-E132-B228-00F0-8B1CEE95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35A5A-8849-CDA5-C6ED-70986922C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key principles of single-cell epigenetics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 example papers of single-cell multi-omic analyses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Convey considerations and challenges with analyzing single-cell multi-omics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Hands-on data analysis workshop!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39B4B-BD4B-A85B-DD68-E4AD4EA3F2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EFC109-E58C-DA7E-E306-23DAEC7DA9E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2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2272-8F69-D1E5-8776-699AF8AE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encourage you to ask questions!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7B3AC-2C1C-FB29-8E43-337FCF505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CCBA-F85E-5CB6-AA5F-C70D229E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E6FC5B-3E77-6A5E-0596-5EECFADDDD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24012" y="2474120"/>
            <a:ext cx="5895975" cy="504825"/>
          </a:xfrm>
        </p:spPr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shorturl.at</a:t>
            </a:r>
            <a:r>
              <a:rPr lang="en-US" sz="2400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96B6-A899-2BDA-7F60-216118BC35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F5D6AE-BBA2-7042-81C2-10DD2768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90" y="834389"/>
            <a:ext cx="5075619" cy="382190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0217FA-E38F-B64E-9B6D-57D21FFC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707"/>
            <a:ext cx="9144000" cy="55033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CMU Sans Serif Medium" panose="02000603000000000000" pitchFamily="2" charset="0"/>
                <a:cs typeface="Arial" panose="020B0604020202020204" pitchFamily="34" charset="0"/>
              </a:rPr>
              <a:t>Profiling Cellular and Molecular Diversity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69B1C2-C9C2-074F-B550-549AD16F9CF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Adapted from: Stuart et al, </a:t>
            </a:r>
            <a:r>
              <a:rPr lang="en-US" i="1" dirty="0"/>
              <a:t>Nature Reviews Genetics </a:t>
            </a:r>
            <a:r>
              <a:rPr lang="en-US" dirty="0"/>
              <a:t>(2019)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38501D6-19DA-FF44-A266-4D9B1C10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4781" y="4767265"/>
            <a:ext cx="506819" cy="273844"/>
          </a:xfrm>
        </p:spPr>
        <p:txBody>
          <a:bodyPr/>
          <a:lstStyle/>
          <a:p>
            <a:fld id="{982F46DF-238F-F546-98B7-70B77862DA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1522-4A67-D232-130F-E9FBA6AB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distal enhancers: What are these?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18435-6492-69B8-5A8C-1E9F90098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409265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Enhancer: Stretch of DNA that becomes bound by transcription factors to regulate transcription of distal genes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close to target gene, or hundreds of thousands of base pairs away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act on one gene or multiple genes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even have other genes in between enhancer and target gene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73CB6-7E24-9212-805C-8CAAF67A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4875F8-C0DF-A834-C504-FF3910945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066C8-7726-0A71-5B67-72D5551538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Cuartero</a:t>
            </a:r>
            <a:r>
              <a:rPr lang="en-US" dirty="0"/>
              <a:t>*, Stik*, </a:t>
            </a:r>
            <a:r>
              <a:rPr lang="en-US" dirty="0" err="1"/>
              <a:t>Stadhouers</a:t>
            </a:r>
            <a:r>
              <a:rPr lang="en-US" dirty="0"/>
              <a:t>*, </a:t>
            </a:r>
            <a:r>
              <a:rPr lang="en-US" i="1" dirty="0"/>
              <a:t>Nature Reviews Immunology</a:t>
            </a:r>
            <a:r>
              <a:rPr lang="en-US" dirty="0"/>
              <a:t> (2023)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E6218-16DF-6409-3563-D8F3FB8A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53" y="1536586"/>
            <a:ext cx="3538644" cy="20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8B4D-BBD7-AC62-5DFD-AA85CA36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Epigenetics: What is this exactly?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75D76-1D92-B69E-0DC3-9A31E00A0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317997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Epigenetics: Heritable changes without altering genomic 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often measured: chromatin accessibility via (</a:t>
            </a:r>
            <a:r>
              <a:rPr lang="en-US" dirty="0" err="1"/>
              <a:t>sc</a:t>
            </a:r>
            <a:r>
              <a:rPr lang="en-US" dirty="0"/>
              <a:t>)ATAC-seq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65630-228E-CE31-821C-2AFA65B1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CF880-34E9-6004-3981-9E57DBE29B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8E597-66FD-D24E-24F7-BDE1C4A0A5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Klemm, </a:t>
            </a:r>
            <a:r>
              <a:rPr lang="en-US" dirty="0" err="1"/>
              <a:t>Shipony</a:t>
            </a:r>
            <a:r>
              <a:rPr lang="en-US" dirty="0"/>
              <a:t>, Greenleaf, </a:t>
            </a:r>
            <a:r>
              <a:rPr lang="en-US" i="1" dirty="0"/>
              <a:t>Nature Reviews Genetics</a:t>
            </a:r>
            <a:r>
              <a:rPr lang="en-US" dirty="0"/>
              <a:t>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881E3-7DAB-BA4B-A83C-D672391A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30354"/>
            <a:ext cx="4472007" cy="16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8B4D-BBD7-AC62-5DFD-AA85CA36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Epigenetics: What is this exactly?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75D76-1D92-B69E-0DC3-9A31E00A0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582883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Epigenetics: Heritable changes without altering genomic 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often measured: chromatin accessibility via (</a:t>
            </a:r>
            <a:r>
              <a:rPr lang="en-US" dirty="0" err="1"/>
              <a:t>sc</a:t>
            </a:r>
            <a:r>
              <a:rPr lang="en-US" dirty="0"/>
              <a:t>)ATAC-seq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ATAC-seq work?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chromatin gets digested by </a:t>
            </a:r>
            <a:r>
              <a:rPr lang="en-US" dirty="0" err="1"/>
              <a:t>tagmentase</a:t>
            </a:r>
            <a:r>
              <a:rPr lang="en-US" dirty="0"/>
              <a:t> -&gt; insert known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Sequence where </a:t>
            </a:r>
            <a:r>
              <a:rPr lang="en-US" dirty="0" err="1">
                <a:sym typeface="Wingdings" pitchFamily="2" charset="2"/>
              </a:rPr>
              <a:t>tagmentase</a:t>
            </a:r>
            <a:r>
              <a:rPr lang="en-US" dirty="0">
                <a:sym typeface="Wingdings" pitchFamily="2" charset="2"/>
              </a:rPr>
              <a:t> digested and inserted known sequences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65630-228E-CE31-821C-2AFA65B1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CF880-34E9-6004-3981-9E57DBE29B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8E597-66FD-D24E-24F7-BDE1C4A0A5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Klemm, </a:t>
            </a:r>
            <a:r>
              <a:rPr lang="en-US" dirty="0" err="1"/>
              <a:t>Shipony</a:t>
            </a:r>
            <a:r>
              <a:rPr lang="en-US" dirty="0"/>
              <a:t>, Greenleaf, </a:t>
            </a:r>
            <a:r>
              <a:rPr lang="en-US" i="1" dirty="0"/>
              <a:t>Nature Reviews Genetics</a:t>
            </a:r>
            <a:r>
              <a:rPr lang="en-US" dirty="0"/>
              <a:t>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A163B1-38EC-1832-7C2C-3DAAC787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60" y="1216592"/>
            <a:ext cx="2721121" cy="30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65DF-1EF8-3C65-D8CF-68AE7C7F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(</a:t>
            </a:r>
            <a:r>
              <a:rPr lang="en-US" dirty="0" err="1"/>
              <a:t>sc</a:t>
            </a:r>
            <a:r>
              <a:rPr lang="en-US" dirty="0"/>
              <a:t>)ATAC-seq data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DA4D-1EB6-FD11-E252-E9C39DDBA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3" y="685800"/>
            <a:ext cx="4399540" cy="4081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Measured feature: how accessible genomic sites are to </a:t>
            </a:r>
            <a:r>
              <a:rPr lang="en-US" dirty="0" err="1"/>
              <a:t>tagmentation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Key: These genomic sites can be anywhere in genome</a:t>
            </a:r>
          </a:p>
          <a:p>
            <a:r>
              <a:rPr lang="en-US" dirty="0"/>
              <a:t>Enhancer, promoter, intron, exon, intergenic…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scATAC</a:t>
            </a:r>
            <a:r>
              <a:rPr lang="en-US" dirty="0"/>
              <a:t>-seq output: cells * genomic regions matrix</a:t>
            </a:r>
          </a:p>
          <a:p>
            <a:r>
              <a:rPr lang="en-US" sz="1600" dirty="0"/>
              <a:t>Each entry in matrix = how accessible that region was to </a:t>
            </a:r>
            <a:r>
              <a:rPr lang="en-US" sz="1600" dirty="0" err="1"/>
              <a:t>tagmentation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D845-D4F3-7ED9-049E-9923C4B9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46DF-238F-F546-98B7-70B77862DA1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70E72-4EAD-EB69-7320-D963D23EF2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shorturl.at</a:t>
            </a:r>
            <a:r>
              <a:rPr lang="en-US" dirty="0"/>
              <a:t>/Kysq1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DFF71-8B88-3FBB-3F55-AC22A79BE1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Figure from Klemm, </a:t>
            </a:r>
            <a:r>
              <a:rPr lang="en-US" dirty="0" err="1"/>
              <a:t>Shipony</a:t>
            </a:r>
            <a:r>
              <a:rPr lang="en-US" dirty="0"/>
              <a:t>, Greenleaf, </a:t>
            </a:r>
            <a:r>
              <a:rPr lang="en-US" i="1" dirty="0"/>
              <a:t>Nature Reviews Genetics</a:t>
            </a:r>
            <a:r>
              <a:rPr lang="en-US" dirty="0"/>
              <a:t>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346FB-5492-85C0-16FD-52E24979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743" y="1488132"/>
            <a:ext cx="4134857" cy="21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.04 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.04 powerpoint template" id="{D3313C67-552B-0E4E-8D70-260C6FF40375}" vid="{71284FDB-1BBC-0E4B-9747-24E51CD968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</Template>
  <TotalTime>11633</TotalTime>
  <Words>994</Words>
  <Application>Microsoft Macintosh PowerPoint</Application>
  <PresentationFormat>On-screen Show (16:9)</PresentationFormat>
  <Paragraphs>152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2019.04 powerpoint template</vt:lpstr>
      <vt:lpstr>2024 HCA Single-Cell Omics in-person Computational and Experimental Design Workshop   Single-cell multiomics (scRNA + scATAC)</vt:lpstr>
      <vt:lpstr>PowerPoint Presentation</vt:lpstr>
      <vt:lpstr>Goals for the day</vt:lpstr>
      <vt:lpstr>We encourage you to ask questions!</vt:lpstr>
      <vt:lpstr>Profiling Cellular and Molecular Diversity</vt:lpstr>
      <vt:lpstr>Looping and distal enhancers: What are these? </vt:lpstr>
      <vt:lpstr>Epigenetics: What is this exactly?</vt:lpstr>
      <vt:lpstr>Epigenetics: What is this exactly?</vt:lpstr>
      <vt:lpstr>What does (sc)ATAC-seq data look like?</vt:lpstr>
      <vt:lpstr>What can we do with scATAC-seq data? </vt:lpstr>
      <vt:lpstr>What can we do with scATAC-seq data? </vt:lpstr>
      <vt:lpstr>What can we do with scATAC-seq data? </vt:lpstr>
      <vt:lpstr>What can we do with scATAC-seq data? </vt:lpstr>
      <vt:lpstr>What is uniquely unlocked by having scRNA and scATAC-seq?</vt:lpstr>
      <vt:lpstr>What is uniquely unlocked by having scRNA and scATAC-seq?</vt:lpstr>
      <vt:lpstr>What is uniquely unlocked by having scRNA and scATAC-seq?</vt:lpstr>
      <vt:lpstr>What is uniquely unlocked by having scRNA and scATAC-seq?</vt:lpstr>
      <vt:lpstr>General Principles and Takeaways</vt:lpstr>
      <vt:lpstr>Reading material for wait steps during hands-on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Ivy Liu</cp:lastModifiedBy>
  <cp:revision>1142</cp:revision>
  <dcterms:created xsi:type="dcterms:W3CDTF">2019-08-09T01:40:51Z</dcterms:created>
  <dcterms:modified xsi:type="dcterms:W3CDTF">2024-06-23T02:22:31Z</dcterms:modified>
</cp:coreProperties>
</file>